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Lor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A205BF-0339-43AA-A1D8-DE8878702BCF}">
  <a:tblStyle styleId="{04A205BF-0339-43AA-A1D8-DE8878702B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or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or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rgbClr val="19100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2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image" Target="../media/image5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6.jpg"/><Relationship Id="rId8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078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Разработка мобильного приложения для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семантической сегментации изображений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000"/>
              <a:t>при построении панорамного изображения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150" y="31604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Спирин Егор Сергеевич, 371 группа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/>
              <a:t>Научный руководитель: ст. преп. Смирнов Михаил Николаевич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Данные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Pascal VOC 2012</a:t>
            </a:r>
            <a:r>
              <a:rPr lang="en-GB"/>
              <a:t>: 2913 изображений с 20 классами.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Тренировочный, валидационный и тестирующий наборы (7:2:1)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Дополнительная аугментация изображений из тренировочного набора</a:t>
            </a:r>
            <a:endParaRPr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Мобильное приложение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Kotlin;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Использование Tensorflow:</a:t>
            </a:r>
            <a:br>
              <a:rPr lang="en-GB" sz="2000"/>
            </a:br>
            <a:r>
              <a:rPr lang="en-GB" sz="2000"/>
              <a:t>Tensorflow-Lite, Tensorflow-Mobile;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Функциональность: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GB" sz="2000"/>
              <a:t>Загрузка изображения с камеры, галереи или выбор из встроенных;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GB" sz="2000"/>
              <a:t>Выбор модели и сегментация загруженного изображения;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GB" sz="2000"/>
              <a:t>Сбор информации о среднем времени работы каждой сети.</a:t>
            </a:r>
            <a:endParaRPr sz="2000"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5054518" y="236375"/>
            <a:ext cx="2721775" cy="46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0" l="0" r="0" t="3474"/>
          <a:stretch/>
        </p:blipFill>
        <p:spPr>
          <a:xfrm>
            <a:off x="1368608" y="236375"/>
            <a:ext cx="2721775" cy="46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Реализованные подходы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60" name="Google Shape;160;p25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{04A205BF-0339-43AA-A1D8-DE8878702BCF}</a:tableStyleId>
              </a:tblPr>
              <a:tblGrid>
                <a:gridCol w="2644350"/>
                <a:gridCol w="218165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mIoU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Размер (mb)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DeepLab V3 CPU [513x513]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0.797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8.8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DeepLab V3 GPU [257x257]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0.631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2.8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U-Net CPU [224x224]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0.612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25.4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IC-Net CPU [256x256]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0.639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27.1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E-Net CPU [256x256]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0.307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1.7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Сравнение сегментации</a:t>
            </a:r>
            <a:endParaRPr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7164" y="1104489"/>
            <a:ext cx="3329671" cy="16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848700"/>
            <a:ext cx="8520603" cy="171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Сравнение времени работы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75" name="Google Shape;175;p27"/>
          <p:cNvGraphicFramePr/>
          <p:nvPr/>
        </p:nvGraphicFramePr>
        <p:xfrm>
          <a:off x="311725" y="140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{04A205BF-0339-43AA-A1D8-DE8878702BCF}</a:tableStyleId>
              </a:tblPr>
              <a:tblGrid>
                <a:gridCol w="1994675"/>
                <a:gridCol w="1602475"/>
                <a:gridCol w="1655400"/>
                <a:gridCol w="1621550"/>
                <a:gridCol w="16465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Snap. 625 (4)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Snap. 845 (6)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Snap. 430 (3)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Exonys 7420 (3)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DeepLab V3 CPU [513x513]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2307.75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845.35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5177.05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2328.35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DeepLab V3 GPU [257x257]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391.6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139.55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630.85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180.45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U-Net CPU [224x224]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867.348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414.68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1933.13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975.0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IC-Net CPU [256x256]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375.05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127.6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656.4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248.85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E-Net CPU [256x256]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307.6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106.95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590.76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209.05</a:t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Результаты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Исследованы подходы к семантической сегментации;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Разработано мобильное приложение для применения и сравнения нейронных сетей;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Обучены и внедрены различные модели.</a:t>
            </a:r>
            <a:endParaRPr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Склеивание панорамного изображения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172" y="2602749"/>
            <a:ext cx="1027881" cy="120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602750"/>
            <a:ext cx="1027881" cy="120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2968" y="2602724"/>
            <a:ext cx="1027881" cy="120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3762" y="2602731"/>
            <a:ext cx="1027881" cy="120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3762" y="1338274"/>
            <a:ext cx="1027881" cy="120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4065" y="1338274"/>
            <a:ext cx="1027881" cy="120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2171" y="1338276"/>
            <a:ext cx="1027881" cy="120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1703" y="1338274"/>
            <a:ext cx="1027881" cy="120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94711" y="1338275"/>
            <a:ext cx="3237586" cy="24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1750" y="2335313"/>
            <a:ext cx="472850" cy="4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Мотивация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2000"/>
              <a:t>При склеивание фотографий с подвижными объектами появляются артефакты</a:t>
            </a:r>
            <a:endParaRPr sz="2000"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66650"/>
            <a:ext cx="8839201" cy="222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Конкуренты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4"/>
            <a:ext cx="4188801" cy="178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7700" y="1017724"/>
            <a:ext cx="3664611" cy="17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538500" y="2805775"/>
            <a:ext cx="1735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Текущее решение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414400" y="2805775"/>
            <a:ext cx="1171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Pixel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3124375"/>
            <a:ext cx="2270001" cy="12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5325" y="3124375"/>
            <a:ext cx="1705440" cy="12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2647" y="3124375"/>
            <a:ext cx="2439649" cy="1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436950" y="4403450"/>
            <a:ext cx="2270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С просторов интернета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Семантическая сегментация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/>
              <a:t>Демонстрирует некоторое «понимание» изображения, то есть не только говорит, о наличие объекта, но и на уровне пикселей указывает, где этот объект.</a:t>
            </a:r>
            <a:endParaRPr sz="20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400" y="2294925"/>
            <a:ext cx="2683893" cy="26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3" y="2294925"/>
            <a:ext cx="2683893" cy="26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0048" y="2294925"/>
            <a:ext cx="2683892" cy="26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Постановка задачи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Цель:</a:t>
            </a:r>
            <a:r>
              <a:rPr lang="en-GB" sz="2000"/>
              <a:t> поиск оптимального по времени и качеству метода семантической сегментации.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Задачи: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Рассмотреть возможные решения задачи семантической сегментации;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Разработать мобильное приложение для сравнения выбранных подходов;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Запустить решения в мобильном приложении;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Провести анализ полученных результатов.</a:t>
            </a:r>
            <a:endParaRPr sz="2000"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Подходы к сегментации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Классические методы:</a:t>
            </a:r>
            <a:br>
              <a:rPr lang="en-GB" sz="2000"/>
            </a:br>
            <a:r>
              <a:rPr lang="en-GB"/>
              <a:t>Пороговая сегментация;</a:t>
            </a:r>
            <a:br>
              <a:rPr lang="en-GB"/>
            </a:br>
            <a:r>
              <a:rPr lang="en-GB"/>
              <a:t>На основе градиентов...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Методы глубокого обучения:</a:t>
            </a:r>
            <a:br>
              <a:rPr lang="en-GB" sz="2000"/>
            </a:br>
            <a:r>
              <a:rPr lang="en-GB" sz="2000"/>
              <a:t>Свёрточные кодирующие-декодирующие сети.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GB" sz="1600"/>
              <a:t>Кодеры, адаптированные под мобильные устройства;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GB" sz="1600"/>
              <a:t>Real-time решения.</a:t>
            </a:r>
            <a:endParaRPr sz="1600"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Оценка качества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2400"/>
              <a:t>Метрика – Intersection over Union (IoU)</a:t>
            </a:r>
            <a:endParaRPr sz="24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150" y="1725175"/>
            <a:ext cx="3991698" cy="31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Оценка качества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Время работы:</a:t>
            </a:r>
            <a:br>
              <a:rPr lang="en-GB" sz="2000"/>
            </a:br>
            <a:r>
              <a:rPr lang="en-GB" sz="2000"/>
              <a:t>Среднее время сегментации изображений из тестирующего множества;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Требования к ресурсам:</a:t>
            </a:r>
            <a:br>
              <a:rPr lang="en-GB" sz="2000"/>
            </a:br>
            <a:r>
              <a:rPr lang="en-GB" sz="2000"/>
              <a:t>Занимаемое место на диске.</a:t>
            </a:r>
            <a:endParaRPr sz="2000"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